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7" r:id="rId4"/>
    <p:sldId id="258" r:id="rId5"/>
    <p:sldId id="274" r:id="rId6"/>
    <p:sldId id="262" r:id="rId7"/>
    <p:sldId id="273" r:id="rId8"/>
    <p:sldId id="267" r:id="rId9"/>
    <p:sldId id="279" r:id="rId10"/>
    <p:sldId id="282" r:id="rId11"/>
    <p:sldId id="281" r:id="rId12"/>
    <p:sldId id="264" r:id="rId13"/>
    <p:sldId id="257" r:id="rId14"/>
    <p:sldId id="265" r:id="rId15"/>
    <p:sldId id="269" r:id="rId16"/>
    <p:sldId id="261" r:id="rId17"/>
    <p:sldId id="278" r:id="rId18"/>
    <p:sldId id="270" r:id="rId19"/>
    <p:sldId id="275" r:id="rId20"/>
    <p:sldId id="280" r:id="rId21"/>
    <p:sldId id="26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0158450-F227-475E-BE02-3DC22895401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C02E2A-EF0F-4188-BA6F-E37C0E065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pgazeta.kz/category/proekt-ap-tu%d2%93an-zher-malaya-rodina/" TargetMode="External"/><Relationship Id="rId2" Type="http://schemas.openxmlformats.org/officeDocument/2006/relationships/hyperlink" Target="http://apgazeta.kz/2018/08/13/turizm-kak-sposob-poznavat-mi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s://i0.wp.com/apgazeta.kz/wp-content/uploads/2018/08/095-4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2.wp.com/apgazeta.kz/wp-content/uploads/2018/08/095-4-4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i0.wp.com/apgazeta.kz/wp-content/uploads/2018/08/095-4-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ariya\Desktop\Мои издательства\Сакральные места Аршалы\Басакина балка\Снимок6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42844" y="1379343"/>
            <a:ext cx="8858312" cy="5362025"/>
          </a:xfrm>
          <a:prstGeom prst="rect">
            <a:avLst/>
          </a:prstGeom>
          <a:noFill/>
        </p:spPr>
      </p:pic>
      <p:pic>
        <p:nvPicPr>
          <p:cNvPr id="1026" name="Picture 2" descr="C:\Users\Mariya\Desktop\Мои издательства\WdK9CgYjf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071570" cy="1071570"/>
          </a:xfrm>
          <a:prstGeom prst="ellipse">
            <a:avLst/>
          </a:prstGeom>
          <a:ln w="3175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F:\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086" y="214290"/>
            <a:ext cx="1102350" cy="1071570"/>
          </a:xfrm>
          <a:prstGeom prst="ellipse">
            <a:avLst/>
          </a:prstGeom>
          <a:ln w="3175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C:\Users\Mariya\Desktop\Мои издательства\Ruh-loga-1024x6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14290"/>
            <a:ext cx="1785950" cy="11650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87154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может быть милей </a:t>
            </a:r>
          </a:p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бесценного родного края!»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                   </a:t>
            </a:r>
            <a:r>
              <a:rPr lang="ru-RU" sz="2800" dirty="0" smtClean="0">
                <a:solidFill>
                  <a:schemeClr val="bg1"/>
                </a:solidFill>
              </a:rPr>
              <a:t> Басакина балка Аршалынского района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составитель Лузгина М.В.  Библиограф Аршалынской ЦБС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3504" y="3214686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46" y="1996791"/>
            <a:ext cx="4512564" cy="361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949280"/>
            <a:ext cx="587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</a:rPr>
              <a:t>Р</a:t>
            </a:r>
            <a:r>
              <a:rPr lang="ru-RU" sz="1600" b="1" dirty="0" err="1" smtClean="0">
                <a:solidFill>
                  <a:schemeClr val="bg1"/>
                </a:solidFill>
              </a:rPr>
              <a:t>апонтикум</a:t>
            </a:r>
            <a:r>
              <a:rPr lang="ru-RU" sz="1600" b="1" dirty="0" smtClean="0">
                <a:solidFill>
                  <a:schemeClr val="bg1"/>
                </a:solidFill>
              </a:rPr>
              <a:t> - это </a:t>
            </a:r>
            <a:r>
              <a:rPr lang="ru-RU" sz="1600" b="1" dirty="0">
                <a:solidFill>
                  <a:schemeClr val="bg1"/>
                </a:solidFill>
              </a:rPr>
              <a:t>многолетнее травянистое растение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 </a:t>
            </a:r>
            <a:r>
              <a:rPr lang="ru-RU" sz="1600" b="1" dirty="0">
                <a:solidFill>
                  <a:schemeClr val="bg1"/>
                </a:solidFill>
              </a:rPr>
              <a:t>горизонтально расположенными корневищами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Урочище  является ареалом произрастания растений, занесенных в Красную книгу страны: можжевельник, адонис весенний  или горицвет, прострел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 сон-трава), </a:t>
            </a:r>
            <a:r>
              <a:rPr lang="ru-RU" dirty="0" err="1">
                <a:solidFill>
                  <a:schemeClr val="bg1"/>
                </a:solidFill>
              </a:rPr>
              <a:t>рапонтикум</a:t>
            </a:r>
            <a:r>
              <a:rPr lang="ru-RU" dirty="0">
                <a:solidFill>
                  <a:schemeClr val="bg1"/>
                </a:solidFill>
              </a:rPr>
              <a:t>  и ряд других растений. </a:t>
            </a:r>
          </a:p>
          <a:p>
            <a:r>
              <a:rPr lang="ru-RU" dirty="0">
                <a:solidFill>
                  <a:schemeClr val="bg1"/>
                </a:solidFill>
              </a:rPr>
              <a:t>Природа создала этот </a:t>
            </a:r>
            <a:r>
              <a:rPr lang="ru-RU" b="1" dirty="0">
                <a:solidFill>
                  <a:schemeClr val="bg1"/>
                </a:solidFill>
              </a:rPr>
              <a:t>уголок</a:t>
            </a:r>
            <a:r>
              <a:rPr lang="ru-RU" dirty="0">
                <a:solidFill>
                  <a:schemeClr val="bg1"/>
                </a:solidFill>
              </a:rPr>
              <a:t>, чтобы могли там наслаждаться  красотой цветов, берез, разнотравий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59529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ya\Desktop\Снимок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778" y="766303"/>
            <a:ext cx="3495902" cy="24873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9925" y="842973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Прострел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ru-RU" sz="1600" b="1" dirty="0" smtClean="0">
                <a:solidFill>
                  <a:schemeClr val="bg1"/>
                </a:solidFill>
              </a:rPr>
              <a:t>Сон трава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1600" b="1" dirty="0"/>
          </a:p>
        </p:txBody>
      </p:sp>
      <p:pic>
        <p:nvPicPr>
          <p:cNvPr id="4" name="Рисунок 3" descr="i47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859747" y="1012250"/>
            <a:ext cx="3567910" cy="2515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570" y="64291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Можжевельник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Mariya\Desktop\Снимок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011" y="3822282"/>
            <a:ext cx="3567910" cy="250058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7" name="Рисунок 6" descr="Снимок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9417" y="3911068"/>
            <a:ext cx="3423894" cy="24118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868144" y="406778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тюльпан </a:t>
            </a:r>
            <a:r>
              <a:rPr lang="ru-RU" dirty="0" err="1" smtClean="0"/>
              <a:t>Шренка</a:t>
            </a:r>
            <a:endParaRPr lang="ru-RU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ya\Desktop\Чертополох шиповат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409946" cy="280770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314324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Чертополох шиповатый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Mariya\Desktop\кравахле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3496172" cy="278608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0430" y="621508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кравахлепка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Mariya\Desktop\Бесмерт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000528" cy="273369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5008" y="2928934"/>
            <a:ext cx="1289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бесмертник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riya\Desktop\Снимок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286148" cy="253116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" name="Picture 2" descr="C:\Users\Mariya\Desktop\степной Ор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3"/>
            <a:ext cx="3105117" cy="250033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15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тепной Орел</a:t>
            </a:r>
            <a:endParaRPr lang="ru-RU" dirty="0"/>
          </a:p>
        </p:txBody>
      </p:sp>
      <p:pic>
        <p:nvPicPr>
          <p:cNvPr id="2051" name="Picture 3" descr="C:\Users\Mariya\Desktop\серый гу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3429024" cy="24926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14546" y="5715016"/>
            <a:ext cx="12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Серый гусь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1000108"/>
            <a:ext cx="168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ерый журавль</a:t>
            </a:r>
            <a:endParaRPr lang="ru-RU" dirty="0"/>
          </a:p>
        </p:txBody>
      </p:sp>
      <p:pic>
        <p:nvPicPr>
          <p:cNvPr id="2053" name="Picture 5" descr="C:\Users\Mariya\Desktop\cntgyj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214710" cy="254410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86446" y="3857628"/>
            <a:ext cx="20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тепной тушканчик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14285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своеобразное заповедное место является также местом обитания многих видов птиц и животных.</a:t>
            </a:r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ariya\Desktop\лиса степ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571900" cy="269937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" name="Picture 3" descr="C:\Users\Mariya\Desktop\сурок байб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776659" cy="240799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4" name="Picture 4" descr="C:\Users\Mariya\Desktop\корсак степн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3749669" cy="268821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5" name="Picture 5" descr="C:\Users\Mariya\Desktop\заяц Беля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929066"/>
            <a:ext cx="3500462" cy="262534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86116" y="64291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2214554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урок Байбак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4286256"/>
            <a:ext cx="17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тепной Корсак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4214818"/>
            <a:ext cx="12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аяц Беляк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105835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В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Басакиной  балки  обитает разнообразные животные и  птицы. Здесь их родной дом.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ya\Desktop\D-4yY9FXsAAbt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969772" cy="264320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834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КАСУЛЯ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Mariya\Desktop\Барсук-обыкнове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3951826" cy="257176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57818" y="285728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Барсук обыкновенный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Mariya\Desktop\cb1e5184eb70293f1ba958ce532937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86190"/>
            <a:ext cx="4143404" cy="275950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868" y="34290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Дикий кабан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ya\Desktop\Мои издательства\Сакральные места Аршалы\Басакина балка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158" y="500042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64" y="357166"/>
            <a:ext cx="84297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данном месте в 1939 и 1940-х годах проходили первенства района на звание  «Лучший Ворошиловский стрелок».  Участники данных соревнований в начале Великой Отечественной войны были мобилизованы в составе 387-й и 310-й стрелковых дивизий, формировавшихся в </a:t>
            </a:r>
            <a:r>
              <a:rPr lang="ru-RU" sz="2000" dirty="0" err="1" smtClean="0">
                <a:solidFill>
                  <a:schemeClr val="bg1"/>
                </a:solidFill>
              </a:rPr>
              <a:t>Акмолинске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- В 60- 70-е годы здесь проходили фестивали и смотры художественной самодеятельности 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В настоящее время  Басакина балка является местом проведения районных, областных и республиканских фестивалей и соревнований по туризму.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Ежегодно в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Басакиной балке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проходят республиканские, областные, районные молодежные туристические слеты, туристские экспедиции «Менің Отаным—Қазақстан»,«Мой Родной край» с участниками из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Костанайского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Аршалынского, Буландинского, Есильского, Сандыктауского, Бурабайского района Акмолинской области, г. Нур-Султан, Атбасар.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riya\Desktop\index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858180" cy="5893635"/>
          </a:xfrm>
          <a:prstGeom prst="rect">
            <a:avLst/>
          </a:prstGeom>
          <a:noFill/>
        </p:spPr>
      </p:pic>
      <p:pic>
        <p:nvPicPr>
          <p:cNvPr id="9" name="Рисунок 8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7858148" cy="4929204"/>
          </a:xfrm>
          <a:prstGeom prst="rect">
            <a:avLst/>
          </a:prstGeom>
        </p:spPr>
      </p:pic>
      <p:pic>
        <p:nvPicPr>
          <p:cNvPr id="10" name="Рисунок 9" descr="index2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642909" y="428604"/>
            <a:ext cx="7810555" cy="5857916"/>
          </a:xfrm>
          <a:prstGeom prst="rect">
            <a:avLst/>
          </a:prstGeom>
        </p:spPr>
      </p:pic>
      <p:pic>
        <p:nvPicPr>
          <p:cNvPr id="11" name="Рисунок 10" descr="inde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00042"/>
            <a:ext cx="7810555" cy="5857916"/>
          </a:xfrm>
          <a:prstGeom prst="rect">
            <a:avLst/>
          </a:prstGeom>
        </p:spPr>
      </p:pic>
      <p:pic>
        <p:nvPicPr>
          <p:cNvPr id="12" name="Рисунок 11" descr="index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28604"/>
            <a:ext cx="7643866" cy="5732900"/>
          </a:xfrm>
          <a:prstGeom prst="rect">
            <a:avLst/>
          </a:prstGeom>
        </p:spPr>
      </p:pic>
      <p:pic>
        <p:nvPicPr>
          <p:cNvPr id="13" name="Рисунок 12" descr="index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28604"/>
            <a:ext cx="7715304" cy="578647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00108"/>
            <a:ext cx="835824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Туризм как способ познавать мир</a:t>
            </a:r>
            <a:r>
              <a:rPr lang="ru-RU" sz="3200" b="1" dirty="0" smtClean="0"/>
              <a:t>  </a:t>
            </a:r>
          </a:p>
          <a:p>
            <a:pPr lvl="0"/>
            <a:r>
              <a:rPr lang="ru-RU" dirty="0" smtClean="0">
                <a:hlinkClick r:id="rId2"/>
              </a:rPr>
              <a:t>13.08.2018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>
                <a:hlinkClick r:id="rId3"/>
              </a:rPr>
              <a:t>Проект «АП»: </a:t>
            </a:r>
            <a:r>
              <a:rPr lang="ru-RU" dirty="0" err="1" smtClean="0">
                <a:hlinkClick r:id="rId3"/>
              </a:rPr>
              <a:t>Туған</a:t>
            </a:r>
            <a:r>
              <a:rPr lang="ru-RU" dirty="0" smtClean="0">
                <a:hlinkClick r:id="rId3"/>
              </a:rPr>
              <a:t> жер - малая родина</a:t>
            </a:r>
            <a:r>
              <a:rPr lang="ru-RU" dirty="0" smtClean="0"/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обочине дороги замечаем табличку «На слет» и съезжаем на полевую. Красные флажки указывают путь, вдалеке виднеются перелески и зеленые склоны сопок. Полевые цветы, природный родник с чистейшей студеной водой и причудливый камень, похожий на раскрытую пасть чудовища или голову собаки, — еще штрихи к чудесному пейзажу. Это балка Басакина — красивейшая местность в Аршалынском районе. Именно здесь проходил областной этап Республиканской туристской экспедиции «Менің Отаным — Қазақстан», посвященный реализации программы «Рухани жаңғыру».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r>
              <a:rPr lang="ru-RU" sz="1600" dirty="0" smtClean="0"/>
              <a:t>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600" dirty="0" smtClean="0"/>
              <a:t> участники  республиканской туристической экспедиции                 </a:t>
            </a:r>
          </a:p>
          <a:p>
            <a:pPr algn="r"/>
            <a:r>
              <a:rPr lang="ru-RU" sz="1600" dirty="0" smtClean="0"/>
              <a:t>Владислава КОКОРИНА. </a:t>
            </a:r>
          </a:p>
          <a:p>
            <a:pPr algn="r"/>
            <a:r>
              <a:rPr lang="ru-RU" sz="1600" dirty="0" smtClean="0"/>
              <a:t>                                                                                                                            Фото.  </a:t>
            </a:r>
            <a:r>
              <a:rPr lang="ru-RU" sz="1600" dirty="0" err="1" smtClean="0"/>
              <a:t>Ермурата</a:t>
            </a:r>
            <a:r>
              <a:rPr lang="ru-RU" sz="1600" dirty="0" smtClean="0"/>
              <a:t> ДОСУМОВА.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2.wp.com/apgazeta.kz/wp-content/uploads/2020/05/logo3-2.png?fit=728%2C1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5864606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3582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Басакина балка </a:t>
            </a:r>
            <a:r>
              <a:rPr lang="ru-RU" sz="2000" dirty="0" smtClean="0">
                <a:solidFill>
                  <a:schemeClr val="bg1"/>
                </a:solidFill>
              </a:rPr>
              <a:t>- это исток нашей маленькой Родины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...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Сердце каждого </a:t>
            </a:r>
            <a:r>
              <a:rPr lang="ru-RU" sz="2000" dirty="0" err="1" smtClean="0">
                <a:solidFill>
                  <a:schemeClr val="bg1"/>
                </a:solidFill>
              </a:rPr>
              <a:t>аршалынца</a:t>
            </a:r>
            <a:r>
              <a:rPr lang="ru-RU" sz="2000" dirty="0" smtClean="0">
                <a:solidFill>
                  <a:schemeClr val="bg1"/>
                </a:solidFill>
              </a:rPr>
              <a:t> начинает биться ярче, когда он находится рядом с местом, где бьется пульс Аршалынского района, там где живёт источник чистейшей воды, там, где стираются грани между человеком и природой...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Здесь дышится спокойнее. Воздух чище и свежее.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 любое время года </a:t>
            </a:r>
            <a:r>
              <a:rPr lang="ru-RU" sz="2000" b="1" dirty="0" smtClean="0">
                <a:solidFill>
                  <a:schemeClr val="bg1"/>
                </a:solidFill>
              </a:rPr>
              <a:t>Басакина балка </a:t>
            </a:r>
            <a:r>
              <a:rPr lang="ru-RU" sz="2000" dirty="0" smtClean="0">
                <a:solidFill>
                  <a:schemeClr val="bg1"/>
                </a:solidFill>
              </a:rPr>
              <a:t>встречает нас теплом родных мест и красотой нетронутой природы.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Понимание любви к малой Родине приходит тогда, когда появляется необъяснимое желание обнять и защитить каждый родной уголок в прямом смысле этих слов.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 Аршалынском районе, </a:t>
            </a:r>
            <a:r>
              <a:rPr lang="ru-RU" sz="2000" b="1" dirty="0" smtClean="0">
                <a:solidFill>
                  <a:schemeClr val="bg1"/>
                </a:solidFill>
              </a:rPr>
              <a:t>Басакина балка</a:t>
            </a:r>
            <a:r>
              <a:rPr lang="ru-RU" sz="2000" dirty="0" smtClean="0">
                <a:solidFill>
                  <a:schemeClr val="bg1"/>
                </a:solidFill>
              </a:rPr>
              <a:t>, одно из трех достопримечательностей, которое нам досталось  от предков, и именно его мы обязаны сохранить для наших потомков.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.wp.com/apgazeta.kz/wp-content/uploads/2018/08/095-4-2.jpg?resize=640%2C37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0.wp.com/apgazeta.kz/wp-content/uploads/2018/08/095-4-3.jpg?resize=640%2C196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357298"/>
            <a:ext cx="7929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2.wp.com/apgazeta.kz/wp-content/uploads/2018/08/095-4-4.jpg?resize=640%2C428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857232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силу большого ряда исторических и культурных, а также экологических достоинств и значений , данная местность получила признание, как у местного, так и у регионального социума.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рамках  статьи  «</a:t>
            </a:r>
            <a:r>
              <a:rPr lang="ru-RU" sz="2000" dirty="0" err="1" smtClean="0">
                <a:solidFill>
                  <a:schemeClr val="bg1"/>
                </a:solidFill>
              </a:rPr>
              <a:t>Балашакка</a:t>
            </a:r>
            <a:r>
              <a:rPr lang="ru-RU" sz="2000" dirty="0" smtClean="0">
                <a:solidFill>
                  <a:schemeClr val="bg1"/>
                </a:solidFill>
              </a:rPr>
              <a:t> багдар Рухани - </a:t>
            </a:r>
            <a:r>
              <a:rPr lang="ru-RU" sz="2000" dirty="0" err="1" smtClean="0">
                <a:solidFill>
                  <a:schemeClr val="bg1"/>
                </a:solidFill>
              </a:rPr>
              <a:t>жа</a:t>
            </a:r>
            <a:r>
              <a:rPr lang="kk-KZ" sz="2000" dirty="0" smtClean="0">
                <a:solidFill>
                  <a:schemeClr val="bg1"/>
                </a:solidFill>
              </a:rPr>
              <a:t>ңғыру</a:t>
            </a:r>
            <a:r>
              <a:rPr lang="ru-RU" sz="2000" dirty="0" smtClean="0">
                <a:solidFill>
                  <a:schemeClr val="bg1"/>
                </a:solidFill>
              </a:rPr>
              <a:t>» научным сотрудником  </a:t>
            </a:r>
            <a:r>
              <a:rPr lang="ru-RU" sz="2000" dirty="0" err="1" smtClean="0">
                <a:solidFill>
                  <a:schemeClr val="bg1"/>
                </a:solidFill>
              </a:rPr>
              <a:t>Нии</a:t>
            </a:r>
            <a:r>
              <a:rPr lang="ru-RU" sz="2000" dirty="0" smtClean="0">
                <a:solidFill>
                  <a:schemeClr val="bg1"/>
                </a:solidFill>
              </a:rPr>
              <a:t> археологии им К.А. Акишева, старшим преподавателем  кафедры археологии  и этнологии  Евразийского университета им. Л.Н. Гумилева </a:t>
            </a:r>
            <a:r>
              <a:rPr lang="ru-RU" sz="2000" dirty="0" err="1" smtClean="0">
                <a:solidFill>
                  <a:schemeClr val="bg1"/>
                </a:solidFill>
              </a:rPr>
              <a:t>Кошман</a:t>
            </a:r>
            <a:r>
              <a:rPr lang="ru-RU" sz="2000" dirty="0" smtClean="0">
                <a:solidFill>
                  <a:schemeClr val="bg1"/>
                </a:solidFill>
              </a:rPr>
              <a:t>   Т.В.  г. </a:t>
            </a:r>
            <a:r>
              <a:rPr lang="ru-RU" sz="2000" dirty="0" err="1" smtClean="0">
                <a:solidFill>
                  <a:schemeClr val="bg1"/>
                </a:solidFill>
              </a:rPr>
              <a:t>Нур</a:t>
            </a:r>
            <a:r>
              <a:rPr lang="ru-RU" sz="2000" dirty="0" smtClean="0">
                <a:solidFill>
                  <a:schemeClr val="bg1"/>
                </a:solidFill>
              </a:rPr>
              <a:t> –Султан был  разработан исследовательский проект  «Историко-культурный ландшафт </a:t>
            </a:r>
            <a:r>
              <a:rPr lang="ru-RU" sz="2000" dirty="0" err="1" smtClean="0">
                <a:solidFill>
                  <a:schemeClr val="bg1"/>
                </a:solidFill>
              </a:rPr>
              <a:t>Приишимья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 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-1674157"/>
            <a:ext cx="85011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Казахстане под угрозой вымирания находятся десятки видов животных, птиц, рыб и растений. Защита природы – дело государственной важности»,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написал Токаев на своей странице 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Twitter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Так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давайте беречь и любить природу , а не разрушать.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Ведь, разрушая одно звено, мы разрушаем целую цепочку.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949280"/>
            <a:ext cx="4294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Составитель   библиограф Аршалынской ЦБС Лузгина М.В.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09411"/>
            <a:ext cx="538574" cy="63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Басакина балка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 Информация об уникальных достоинствах  и значении культурологического и экологического  плана  природного комплексного памятника «Басакина балка; включающего в себя: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Родник  круглогодичного цикла питьевой воды, используемой социумом окрестных сел как источник «живой воды».</a:t>
            </a: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571604" y="2143116"/>
            <a:ext cx="2571768" cy="4286280"/>
          </a:xfrm>
          <a:prstGeom prst="rect">
            <a:avLst/>
          </a:prstGeom>
        </p:spPr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714876" y="2143116"/>
            <a:ext cx="3048013" cy="4286280"/>
          </a:xfrm>
          <a:prstGeom prst="rect">
            <a:avLst/>
          </a:prstGeom>
        </p:spPr>
      </p:pic>
      <p:pic>
        <p:nvPicPr>
          <p:cNvPr id="5" name="Рисунок 4" descr="i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143116"/>
            <a:ext cx="6215106" cy="428628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iya\Desktop\Снимок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27356"/>
          <a:stretch>
            <a:fillRect/>
          </a:stretch>
        </p:blipFill>
        <p:spPr bwMode="auto">
          <a:xfrm>
            <a:off x="1500166" y="1571612"/>
            <a:ext cx="5898336" cy="41434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</a:rPr>
              <a:t>Басакиной</a:t>
            </a:r>
            <a:r>
              <a:rPr lang="ru-RU" sz="2000" dirty="0" smtClean="0">
                <a:solidFill>
                  <a:schemeClr val="bg1"/>
                </a:solidFill>
              </a:rPr>
              <a:t> балке  2 родника. Родниковая вода – чистая, свежая, всегда прохладная. А ее вкус просто невозможно описать словами, нужно пробовать лично…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8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57223" y="500042"/>
            <a:ext cx="7620053" cy="571504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       </a:t>
            </a:r>
            <a:r>
              <a:rPr lang="ru-RU" sz="2000" dirty="0" smtClean="0">
                <a:solidFill>
                  <a:schemeClr val="bg1"/>
                </a:solidFill>
              </a:rPr>
              <a:t>Березовые </a:t>
            </a:r>
            <a:r>
              <a:rPr lang="ru-RU" sz="2000" dirty="0">
                <a:solidFill>
                  <a:schemeClr val="bg1"/>
                </a:solidFill>
              </a:rPr>
              <a:t>колки, которые являются грибными и ягодными местами используются населением окрестных сел. Березовые колки сохранялись даже в годы исторических испытаний/ войны, коллективизация и т. д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Рисунок 2" descr="inde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580624" cy="5039930"/>
          </a:xfrm>
          <a:prstGeom prst="rect">
            <a:avLst/>
          </a:prstGeom>
        </p:spPr>
      </p:pic>
      <p:pic>
        <p:nvPicPr>
          <p:cNvPr id="4" name="Рисунок 3" descr="ind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7643866" cy="5411453"/>
          </a:xfrm>
          <a:prstGeom prst="rect">
            <a:avLst/>
          </a:prstGeom>
        </p:spPr>
      </p:pic>
      <p:pic>
        <p:nvPicPr>
          <p:cNvPr id="6" name="Рисунок 5" descr="index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7895780" cy="535785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Камень «Жылантас» - одухотворен легендами и другими художественными источниками, как объект природного наследия, имеющего духовное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культурно-историческое значение.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Камень Жылантас, Аршалынский район.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Дорога из поселка Аршалы в село Михайловку  то поднимается на сопочную гряду вверх, то стремительно убегает вдаль, рядом с извилистым берегом реки Ишим.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временем, справа от дороги появляются березовые колки, то огибающие окрестные сопки, то укромно раскинувшиеся в урочищах.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одной из сопок есть удивительный  гранитный камень, с виду напоминающий высунувшуюся змеиную голову.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Змеиная голова или Жылантас  вызывает интерес у тех, кто посещает эти места, овеянные  легендами, сказаниями и преданиями.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Недалеко от камня Жылантас,  у  подножья одной из сопок прямо из каменной расщелины бьет родник, известный своей чистой водой, вкусной  и полезной. Бывалые люди утверждают, что «изопьешь этой водицы и прибудет здоровье телу и душе».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ariya\Desktop\Мои издательства\Сакральные места Аршалы\Сакральные места\IMG-20190906-WA004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57158" y="571480"/>
            <a:ext cx="3771926" cy="5572164"/>
          </a:xfrm>
          <a:prstGeom prst="rect">
            <a:avLst/>
          </a:prstGeom>
          <a:noFill/>
        </p:spPr>
      </p:pic>
      <p:pic>
        <p:nvPicPr>
          <p:cNvPr id="5" name="Picture 3" descr="C:\Users\Mariya\Desktop\Мои издательства\Сакральные места Аршалы\Сакральные места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428413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715172" cy="617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Легенда о камне Жылантас.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Существует такая легенда, что в давние времена к этому месту приезжала на коне юная красавица. Здесь она встречалась с молодым батыром. В суровом поединке с врагом батыр был тяжело ранен. Собрав свои силы,  он приехал все-таки к назначенному времени. А девушка опоздала. Она приехала, когда юноша был уже бездыханный. Юная красавица  обратилась к Всевышнему с просьбой дать ей воды, чтобы омыть раны батыра.  Тут и забил родник. И потек он водою живою, дала вода силу воину, ожил он. С тех самых пор, течет из родника живая  вода до наших дней.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А каменные сопки  дали стража этому роднику - высунувшуюся из недр змеиную голову – Жылантас.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С тех пор дух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Жылантаса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доброму путнику здоровье дает, а недоброму немощь сулит.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Ссылки:</a:t>
            </a:r>
            <a:endParaRPr lang="ru-RU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1.Коростелева Т.М. - краевед, председатель актива музея Аршалынского Центра детского творчества.</a:t>
            </a:r>
            <a:endParaRPr lang="ru-RU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Заметка в районной  газете </a:t>
            </a:r>
            <a:r>
              <a:rPr lang="ru-RU" sz="1100" b="1" i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</a:t>
            </a:r>
            <a:r>
              <a:rPr lang="ru-RU" sz="1100" b="1" i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70-е годы </a:t>
            </a:r>
            <a:r>
              <a:rPr lang="en-US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века. По воспоминаниям старожила из аула </a:t>
            </a:r>
            <a:r>
              <a:rPr lang="ru-RU" sz="11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Касень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1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Касен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Местность </a:t>
            </a:r>
            <a:r>
              <a:rPr lang="ru-RU" sz="11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Касень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использована  под строительство </a:t>
            </a:r>
            <a:r>
              <a:rPr lang="ru-RU" sz="11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Вячеславского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водохранилища</a:t>
            </a:r>
            <a:r>
              <a:rPr lang="ru-RU" sz="11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Mariya\Desktop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2071702" cy="27501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6">
      <a:dk1>
        <a:sysClr val="windowText" lastClr="000000"/>
      </a:dk1>
      <a:lt1>
        <a:sysClr val="window" lastClr="FFFFFF"/>
      </a:lt1>
      <a:dk2>
        <a:srgbClr val="5DF0F6"/>
      </a:dk2>
      <a:lt2>
        <a:srgbClr val="000000"/>
      </a:lt2>
      <a:accent1>
        <a:srgbClr val="12E9AF"/>
      </a:accent1>
      <a:accent2>
        <a:srgbClr val="0DE7F0"/>
      </a:accent2>
      <a:accent3>
        <a:srgbClr val="5DF0F6"/>
      </a:accent3>
      <a:accent4>
        <a:srgbClr val="94F6DB"/>
      </a:accent4>
      <a:accent5>
        <a:srgbClr val="5FF2CA"/>
      </a:accent5>
      <a:accent6>
        <a:srgbClr val="5FF2CA"/>
      </a:accent6>
      <a:hlink>
        <a:srgbClr val="E2D700"/>
      </a:hlink>
      <a:folHlink>
        <a:srgbClr val="5DF0F6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874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Mariya</dc:creator>
  <cp:lastModifiedBy>Microsoft Office</cp:lastModifiedBy>
  <cp:revision>218</cp:revision>
  <dcterms:created xsi:type="dcterms:W3CDTF">2021-03-30T05:40:06Z</dcterms:created>
  <dcterms:modified xsi:type="dcterms:W3CDTF">2023-11-27T06:25:24Z</dcterms:modified>
</cp:coreProperties>
</file>